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71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545522-DB6F-48B2-BA8C-5C7BA6A146A1}" v="32" dt="2024-02-16T04:30:10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9" d="100"/>
          <a:sy n="89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Gachihi Waithaka" userId="a0a3911e-76e6-4a73-94ed-950ec9630c30" providerId="ADAL" clId="{FA545522-DB6F-48B2-BA8C-5C7BA6A146A1}"/>
    <pc:docChg chg="modSld">
      <pc:chgData name="John Gachihi Waithaka" userId="a0a3911e-76e6-4a73-94ed-950ec9630c30" providerId="ADAL" clId="{FA545522-DB6F-48B2-BA8C-5C7BA6A146A1}" dt="2024-02-16T04:30:10.858" v="31"/>
      <pc:docMkLst>
        <pc:docMk/>
      </pc:docMkLst>
      <pc:sldChg chg="addSp delSp modSp modTransition modAnim">
        <pc:chgData name="John Gachihi Waithaka" userId="a0a3911e-76e6-4a73-94ed-950ec9630c30" providerId="ADAL" clId="{FA545522-DB6F-48B2-BA8C-5C7BA6A146A1}" dt="2024-02-16T04:23:40.067" v="13"/>
        <pc:sldMkLst>
          <pc:docMk/>
          <pc:sldMk cId="3750895056" sldId="256"/>
        </pc:sldMkLst>
        <pc:picChg chg="add del mod">
          <ac:chgData name="John Gachihi Waithaka" userId="a0a3911e-76e6-4a73-94ed-950ec9630c30" providerId="ADAL" clId="{FA545522-DB6F-48B2-BA8C-5C7BA6A146A1}" dt="2024-02-16T04:21:42.265" v="8"/>
          <ac:picMkLst>
            <pc:docMk/>
            <pc:sldMk cId="3750895056" sldId="256"/>
            <ac:picMk id="4" creationId="{9308F598-2842-C5EA-75DE-C9F7CC8D5011}"/>
          </ac:picMkLst>
        </pc:picChg>
        <pc:picChg chg="add del mod">
          <ac:chgData name="John Gachihi Waithaka" userId="a0a3911e-76e6-4a73-94ed-950ec9630c30" providerId="ADAL" clId="{FA545522-DB6F-48B2-BA8C-5C7BA6A146A1}" dt="2024-02-16T04:22:37.031" v="10"/>
          <ac:picMkLst>
            <pc:docMk/>
            <pc:sldMk cId="3750895056" sldId="256"/>
            <ac:picMk id="5" creationId="{8FA6D092-CBA6-DB90-9E0E-3D719BB56904}"/>
          </ac:picMkLst>
        </pc:picChg>
        <pc:picChg chg="add del mod">
          <ac:chgData name="John Gachihi Waithaka" userId="a0a3911e-76e6-4a73-94ed-950ec9630c30" providerId="ADAL" clId="{FA545522-DB6F-48B2-BA8C-5C7BA6A146A1}" dt="2024-02-16T04:23:29.272" v="12"/>
          <ac:picMkLst>
            <pc:docMk/>
            <pc:sldMk cId="3750895056" sldId="256"/>
            <ac:picMk id="6" creationId="{8A01427E-7D7D-D724-73BA-481EF2B8974B}"/>
          </ac:picMkLst>
        </pc:picChg>
        <pc:picChg chg="add mod">
          <ac:chgData name="John Gachihi Waithaka" userId="a0a3911e-76e6-4a73-94ed-950ec9630c30" providerId="ADAL" clId="{FA545522-DB6F-48B2-BA8C-5C7BA6A146A1}" dt="2024-02-16T04:23:40.067" v="13"/>
          <ac:picMkLst>
            <pc:docMk/>
            <pc:sldMk cId="3750895056" sldId="256"/>
            <ac:picMk id="8" creationId="{D405C5A0-82E8-BD21-D465-117B9CC01D83}"/>
          </ac:picMkLst>
        </pc:picChg>
      </pc:sldChg>
      <pc:sldChg chg="addSp delSp modSp modTransition modAnim">
        <pc:chgData name="John Gachihi Waithaka" userId="a0a3911e-76e6-4a73-94ed-950ec9630c30" providerId="ADAL" clId="{FA545522-DB6F-48B2-BA8C-5C7BA6A146A1}" dt="2024-02-16T04:24:56.897" v="15"/>
        <pc:sldMkLst>
          <pc:docMk/>
          <pc:sldMk cId="2478861635" sldId="257"/>
        </pc:sldMkLst>
        <pc:picChg chg="add del mod">
          <ac:chgData name="John Gachihi Waithaka" userId="a0a3911e-76e6-4a73-94ed-950ec9630c30" providerId="ADAL" clId="{FA545522-DB6F-48B2-BA8C-5C7BA6A146A1}" dt="2024-02-16T04:24:22.226" v="14"/>
          <ac:picMkLst>
            <pc:docMk/>
            <pc:sldMk cId="2478861635" sldId="257"/>
            <ac:picMk id="4" creationId="{107EFE7D-3346-7C19-83CD-A407B52FE5C1}"/>
          </ac:picMkLst>
        </pc:picChg>
        <pc:picChg chg="add mod">
          <ac:chgData name="John Gachihi Waithaka" userId="a0a3911e-76e6-4a73-94ed-950ec9630c30" providerId="ADAL" clId="{FA545522-DB6F-48B2-BA8C-5C7BA6A146A1}" dt="2024-02-16T04:24:56.897" v="15"/>
          <ac:picMkLst>
            <pc:docMk/>
            <pc:sldMk cId="2478861635" sldId="257"/>
            <ac:picMk id="5" creationId="{EFE08F48-6FAF-82B5-CBF5-34DE4CC1966C}"/>
          </ac:picMkLst>
        </pc:picChg>
      </pc:sldChg>
      <pc:sldChg chg="addSp delSp modSp modTransition modAnim">
        <pc:chgData name="John Gachihi Waithaka" userId="a0a3911e-76e6-4a73-94ed-950ec9630c30" providerId="ADAL" clId="{FA545522-DB6F-48B2-BA8C-5C7BA6A146A1}" dt="2024-02-16T04:28:10.232" v="27"/>
        <pc:sldMkLst>
          <pc:docMk/>
          <pc:sldMk cId="2940907115" sldId="258"/>
        </pc:sldMkLst>
        <pc:picChg chg="add del mod">
          <ac:chgData name="John Gachihi Waithaka" userId="a0a3911e-76e6-4a73-94ed-950ec9630c30" providerId="ADAL" clId="{FA545522-DB6F-48B2-BA8C-5C7BA6A146A1}" dt="2024-02-16T04:19:01.828" v="3"/>
          <ac:picMkLst>
            <pc:docMk/>
            <pc:sldMk cId="2940907115" sldId="258"/>
            <ac:picMk id="3" creationId="{6C9AD24E-C3ED-5B8F-DA6B-19E8EB9CD901}"/>
          </ac:picMkLst>
        </pc:picChg>
        <pc:picChg chg="add del mod">
          <ac:chgData name="John Gachihi Waithaka" userId="a0a3911e-76e6-4a73-94ed-950ec9630c30" providerId="ADAL" clId="{FA545522-DB6F-48B2-BA8C-5C7BA6A146A1}" dt="2024-02-16T04:25:16.955" v="16"/>
          <ac:picMkLst>
            <pc:docMk/>
            <pc:sldMk cId="2940907115" sldId="258"/>
            <ac:picMk id="4" creationId="{06B173C3-0C00-BCF7-2BC6-E82AEAE46F57}"/>
          </ac:picMkLst>
        </pc:picChg>
        <pc:picChg chg="add del mod">
          <ac:chgData name="John Gachihi Waithaka" userId="a0a3911e-76e6-4a73-94ed-950ec9630c30" providerId="ADAL" clId="{FA545522-DB6F-48B2-BA8C-5C7BA6A146A1}" dt="2024-02-16T04:27:34.479" v="22"/>
          <ac:picMkLst>
            <pc:docMk/>
            <pc:sldMk cId="2940907115" sldId="258"/>
            <ac:picMk id="5" creationId="{F7962B31-B1EF-3C8B-6204-8C4752B6852B}"/>
          </ac:picMkLst>
        </pc:picChg>
        <pc:picChg chg="add del mod">
          <ac:chgData name="John Gachihi Waithaka" userId="a0a3911e-76e6-4a73-94ed-950ec9630c30" providerId="ADAL" clId="{FA545522-DB6F-48B2-BA8C-5C7BA6A146A1}" dt="2024-02-16T04:27:42.888" v="24"/>
          <ac:picMkLst>
            <pc:docMk/>
            <pc:sldMk cId="2940907115" sldId="258"/>
            <ac:picMk id="9" creationId="{622EE853-8E2B-8B67-B187-6DF5DB9BAFCB}"/>
          </ac:picMkLst>
        </pc:picChg>
        <pc:picChg chg="add del mod">
          <ac:chgData name="John Gachihi Waithaka" userId="a0a3911e-76e6-4a73-94ed-950ec9630c30" providerId="ADAL" clId="{FA545522-DB6F-48B2-BA8C-5C7BA6A146A1}" dt="2024-02-16T04:27:57.593" v="26"/>
          <ac:picMkLst>
            <pc:docMk/>
            <pc:sldMk cId="2940907115" sldId="258"/>
            <ac:picMk id="10" creationId="{54FAB55D-B32F-0620-3EAE-EA2B565EA292}"/>
          </ac:picMkLst>
        </pc:picChg>
        <pc:picChg chg="add mod">
          <ac:chgData name="John Gachihi Waithaka" userId="a0a3911e-76e6-4a73-94ed-950ec9630c30" providerId="ADAL" clId="{FA545522-DB6F-48B2-BA8C-5C7BA6A146A1}" dt="2024-02-16T04:28:10.232" v="27"/>
          <ac:picMkLst>
            <pc:docMk/>
            <pc:sldMk cId="2940907115" sldId="258"/>
            <ac:picMk id="11" creationId="{DAA59624-48D7-05A2-6EBC-A84571C2DF1F}"/>
          </ac:picMkLst>
        </pc:picChg>
      </pc:sldChg>
      <pc:sldChg chg="addSp delSp modSp modTransition modAnim">
        <pc:chgData name="John Gachihi Waithaka" userId="a0a3911e-76e6-4a73-94ed-950ec9630c30" providerId="ADAL" clId="{FA545522-DB6F-48B2-BA8C-5C7BA6A146A1}" dt="2024-02-16T04:25:58.034" v="19"/>
        <pc:sldMkLst>
          <pc:docMk/>
          <pc:sldMk cId="111118940" sldId="259"/>
        </pc:sldMkLst>
        <pc:picChg chg="add del mod">
          <ac:chgData name="John Gachihi Waithaka" userId="a0a3911e-76e6-4a73-94ed-950ec9630c30" providerId="ADAL" clId="{FA545522-DB6F-48B2-BA8C-5C7BA6A146A1}" dt="2024-02-16T04:19:25.029" v="5"/>
          <ac:picMkLst>
            <pc:docMk/>
            <pc:sldMk cId="111118940" sldId="259"/>
            <ac:picMk id="3" creationId="{E8D3C235-04F5-75B0-0D3F-85F6C739D0FC}"/>
          </ac:picMkLst>
        </pc:picChg>
        <pc:picChg chg="add del mod">
          <ac:chgData name="John Gachihi Waithaka" userId="a0a3911e-76e6-4a73-94ed-950ec9630c30" providerId="ADAL" clId="{FA545522-DB6F-48B2-BA8C-5C7BA6A146A1}" dt="2024-02-16T04:25:34.209" v="18"/>
          <ac:picMkLst>
            <pc:docMk/>
            <pc:sldMk cId="111118940" sldId="259"/>
            <ac:picMk id="4" creationId="{D9A0D178-B2DD-07D7-AD13-9F05145E48B6}"/>
          </ac:picMkLst>
        </pc:picChg>
        <pc:picChg chg="add mod">
          <ac:chgData name="John Gachihi Waithaka" userId="a0a3911e-76e6-4a73-94ed-950ec9630c30" providerId="ADAL" clId="{FA545522-DB6F-48B2-BA8C-5C7BA6A146A1}" dt="2024-02-16T04:25:58.034" v="19"/>
          <ac:picMkLst>
            <pc:docMk/>
            <pc:sldMk cId="111118940" sldId="259"/>
            <ac:picMk id="5" creationId="{E37FE2A2-42B2-998D-D6D0-4C89E2C5FFD0}"/>
          </ac:picMkLst>
        </pc:picChg>
      </pc:sldChg>
      <pc:sldChg chg="addSp delSp modSp modTransition modAnim">
        <pc:chgData name="John Gachihi Waithaka" userId="a0a3911e-76e6-4a73-94ed-950ec9630c30" providerId="ADAL" clId="{FA545522-DB6F-48B2-BA8C-5C7BA6A146A1}" dt="2024-02-16T04:30:10.858" v="31"/>
        <pc:sldMkLst>
          <pc:docMk/>
          <pc:sldMk cId="2357661825" sldId="260"/>
        </pc:sldMkLst>
        <pc:picChg chg="add del mod">
          <ac:chgData name="John Gachihi Waithaka" userId="a0a3911e-76e6-4a73-94ed-950ec9630c30" providerId="ADAL" clId="{FA545522-DB6F-48B2-BA8C-5C7BA6A146A1}" dt="2024-02-16T04:26:03.727" v="20"/>
          <ac:picMkLst>
            <pc:docMk/>
            <pc:sldMk cId="2357661825" sldId="260"/>
            <ac:picMk id="4" creationId="{88A99F09-6813-51E7-A31F-1195721901C9}"/>
          </ac:picMkLst>
        </pc:picChg>
        <pc:picChg chg="add del mod">
          <ac:chgData name="John Gachihi Waithaka" userId="a0a3911e-76e6-4a73-94ed-950ec9630c30" providerId="ADAL" clId="{FA545522-DB6F-48B2-BA8C-5C7BA6A146A1}" dt="2024-02-16T04:29:16.920" v="28"/>
          <ac:picMkLst>
            <pc:docMk/>
            <pc:sldMk cId="2357661825" sldId="260"/>
            <ac:picMk id="5" creationId="{2660D4EB-37FE-2469-F2CE-F8B136FD04DD}"/>
          </ac:picMkLst>
        </pc:picChg>
        <pc:picChg chg="add del mod">
          <ac:chgData name="John Gachihi Waithaka" userId="a0a3911e-76e6-4a73-94ed-950ec9630c30" providerId="ADAL" clId="{FA545522-DB6F-48B2-BA8C-5C7BA6A146A1}" dt="2024-02-16T04:29:52.007" v="30"/>
          <ac:picMkLst>
            <pc:docMk/>
            <pc:sldMk cId="2357661825" sldId="260"/>
            <ac:picMk id="8" creationId="{9D68348E-C963-99A8-B720-747BBD3114EE}"/>
          </ac:picMkLst>
        </pc:picChg>
        <pc:picChg chg="add mod">
          <ac:chgData name="John Gachihi Waithaka" userId="a0a3911e-76e6-4a73-94ed-950ec9630c30" providerId="ADAL" clId="{FA545522-DB6F-48B2-BA8C-5C7BA6A146A1}" dt="2024-02-16T04:30:10.858" v="31"/>
          <ac:picMkLst>
            <pc:docMk/>
            <pc:sldMk cId="2357661825" sldId="260"/>
            <ac:picMk id="9" creationId="{4DA7C7FD-F420-8A69-E88B-7E916332777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ML Articles Published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Articles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6EE-4061-971D-05DE2EC17FD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0C3-4CDD-8D13-009DD48460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6EE-4061-971D-05DE2EC17FD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6EE-4061-971D-05DE2EC17FD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Francophone Africa</c:v>
                </c:pt>
                <c:pt idx="1">
                  <c:v>Rest of Africa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2465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C3-4CDD-8D13-009DD48460E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ML Research Collaboration, 146 countries    </a:t>
            </a:r>
          </a:p>
        </c:rich>
      </c:tx>
      <c:layout>
        <c:manualLayout>
          <c:xMode val="edge"/>
          <c:yMode val="edge"/>
          <c:x val="0.2111065731796412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2871631220066559E-2"/>
          <c:y val="0.22228499723733611"/>
          <c:w val="0.54136368110236222"/>
          <c:h val="0.8120454716999586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Countries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19E4-4F3D-B64F-B964833FF95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19E4-4F3D-B64F-B964833FF95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19E4-4F3D-B64F-B964833FF95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19E4-4F3D-B64F-B964833FF95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Between African Countries</c:v>
                </c:pt>
                <c:pt idx="1">
                  <c:v>With non-African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</c:v>
                </c:pt>
                <c:pt idx="1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C0-462B-8C33-FF32AE8F57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CD4F60-3B00-4DB4-90A4-67F8107A0900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634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5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4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1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2/16/2024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36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9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7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41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5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3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BA78304-8938-479D-8111-AA943458A814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4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perusall.com/courses/ict-in-africa-seminar/machine-learning-research-trends-in-africa-a-30-years-overview-with-bibliometric-analysis-review?assignmentId=8sgizrx3JYQH82K6J&amp;part=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E04B-2E9E-EA81-EAB8-EDBD5B5FF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5760"/>
            <a:ext cx="9692640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i="0" u="none" strike="noStrike">
                <a:effectLst/>
              </a:rPr>
              <a:t>Machine Learning Research Trends in Africa</a:t>
            </a:r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BA0CD-9CB2-6C57-EFD3-130C78899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324225"/>
            <a:ext cx="5852160" cy="285591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spcAft>
                <a:spcPts val="0"/>
              </a:spcAft>
            </a:pPr>
            <a:r>
              <a:rPr lang="en-US" b="1" dirty="0"/>
              <a:t>ICT in Africa Seminar - Ugali - ML Trends</a:t>
            </a:r>
          </a:p>
          <a:p>
            <a:pPr indent="-182880">
              <a:spcAft>
                <a:spcPts val="0"/>
              </a:spcAft>
            </a:pPr>
            <a:r>
              <a:rPr lang="en-US" b="1" dirty="0"/>
              <a:t>Members:</a:t>
            </a:r>
          </a:p>
          <a:p>
            <a:pPr indent="-182880">
              <a:spcAft>
                <a:spcPts val="0"/>
              </a:spcAft>
            </a:pPr>
            <a:r>
              <a:rPr lang="en-US" b="1" dirty="0"/>
              <a:t>John </a:t>
            </a:r>
            <a:r>
              <a:rPr lang="en-US" b="1" dirty="0" err="1"/>
              <a:t>Waithaka</a:t>
            </a:r>
            <a:r>
              <a:rPr lang="en-US" b="1" dirty="0"/>
              <a:t>, Maurine Gatimu Wanjiku, </a:t>
            </a:r>
            <a:r>
              <a:rPr lang="en-US" b="1" dirty="0" err="1"/>
              <a:t>Kaiza</a:t>
            </a:r>
            <a:r>
              <a:rPr lang="en-US" b="1" dirty="0"/>
              <a:t> </a:t>
            </a:r>
            <a:r>
              <a:rPr lang="en-US" b="1" dirty="0" err="1"/>
              <a:t>Kunonu</a:t>
            </a:r>
            <a:r>
              <a:rPr lang="en-US" b="1" dirty="0"/>
              <a:t> </a:t>
            </a:r>
            <a:r>
              <a:rPr lang="en-US" b="1" dirty="0" err="1"/>
              <a:t>Ilomo</a:t>
            </a:r>
            <a:r>
              <a:rPr lang="en-US" b="1" dirty="0"/>
              <a:t>, Anthony Joseph </a:t>
            </a:r>
            <a:r>
              <a:rPr lang="en-US" b="1" dirty="0" err="1"/>
              <a:t>Jungo</a:t>
            </a:r>
            <a:r>
              <a:rPr lang="en-US" b="1" dirty="0"/>
              <a:t> </a:t>
            </a:r>
          </a:p>
          <a:p>
            <a:pPr indent="-182880"/>
            <a:br>
              <a:rPr lang="en-US" dirty="0"/>
            </a:br>
            <a:endParaRPr lang="en-US" dirty="0"/>
          </a:p>
        </p:txBody>
      </p:sp>
      <p:pic>
        <p:nvPicPr>
          <p:cNvPr id="7" name="Picture 2" descr="What is machine learning? Understanding ...">
            <a:extLst>
              <a:ext uri="{FF2B5EF4-FFF2-40B4-BE49-F238E27FC236}">
                <a16:creationId xmlns:a16="http://schemas.microsoft.com/office/drawing/2014/main" id="{B4B64101-6FB5-B3E1-B171-56B8B12CC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r="30894" b="2"/>
          <a:stretch/>
        </p:blipFill>
        <p:spPr bwMode="auto">
          <a:xfrm>
            <a:off x="7598664" y="2477425"/>
            <a:ext cx="3304622" cy="255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405C5A0-82E8-BD21-D465-117B9CC01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9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1"/>
    </mc:Choice>
    <mc:Fallback>
      <p:transition spd="slow" advTm="7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A65AEB-426B-D3E8-EB8E-B20C9E02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04857A-C4D3-C6CF-A5DE-10E66F03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304280" cy="4038600"/>
          </a:xfrm>
        </p:spPr>
        <p:txBody>
          <a:bodyPr/>
          <a:lstStyle/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Only </a:t>
            </a:r>
            <a:r>
              <a:rPr lang="en-GB" sz="1800" b="1" dirty="0">
                <a:solidFill>
                  <a:srgbClr val="000000"/>
                </a:solidFill>
                <a:latin typeface="Arial" panose="020B0604020202020204" pitchFamily="34" charset="0"/>
              </a:rPr>
              <a:t>3 articles out of 2468 </a:t>
            </a: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were from Francophone Africa.</a:t>
            </a: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This makes their methodology questionable.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3E9D8-0FE4-B053-E723-2339FAA5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0234C5-A347-C458-803F-1CD849E49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319852"/>
              </p:ext>
            </p:extLst>
          </p:nvPr>
        </p:nvGraphicFramePr>
        <p:xfrm>
          <a:off x="7701280" y="1320800"/>
          <a:ext cx="4196080" cy="412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5BCDAEF-139E-D609-12A6-7245204ED5C0}"/>
              </a:ext>
            </a:extLst>
          </p:cNvPr>
          <p:cNvSpPr txBox="1"/>
          <p:nvPr/>
        </p:nvSpPr>
        <p:spPr>
          <a:xfrm>
            <a:off x="7701280" y="6096000"/>
            <a:ext cx="387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ML Research Trends in Africa.</a:t>
            </a:r>
            <a:endParaRPr lang="en-NG" dirty="0"/>
          </a:p>
          <a:p>
            <a:endParaRPr lang="en-NG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98DCA1E2-2629-AED0-52D4-5F4036593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3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60"/>
    </mc:Choice>
    <mc:Fallback xmlns="">
      <p:transition spd="slow" advTm="25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5CAC-8458-1452-203B-CD22EDC8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continued.</a:t>
            </a:r>
            <a:endParaRPr lang="en-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A499-F0E8-77ED-340D-17C910F2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CD6776E-3AD6-97DD-8976-B55531B57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paper used only absolute statistical figures.</a:t>
            </a:r>
          </a:p>
          <a:p>
            <a:r>
              <a:rPr lang="en-GB" dirty="0"/>
              <a:t>Relative figures e.g. articles/population or GDP give more context.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D4E43A5-6CA8-7C67-74B7-0B444DD78C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63"/>
    </mc:Choice>
    <mc:Fallback xmlns="">
      <p:transition spd="slow" advTm="37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2B32-8152-1636-BC14-0C6FC780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F973-CAE6-9636-38C2-D6617325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619239" cy="3886200"/>
          </a:xfrm>
        </p:spPr>
        <p:txBody>
          <a:bodyPr/>
          <a:lstStyle/>
          <a:p>
            <a:pPr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74% of published articles were international collaborations.</a:t>
            </a:r>
          </a:p>
          <a:p>
            <a:pPr marL="4572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Internationally collaborative articles had a </a:t>
            </a:r>
            <a:r>
              <a:rPr lang="en-GB" sz="1800" b="1" dirty="0">
                <a:solidFill>
                  <a:srgbClr val="000000"/>
                </a:solidFill>
                <a:latin typeface="Arial" panose="020B0604020202020204" pitchFamily="34" charset="0"/>
              </a:rPr>
              <a:t>higher number of citations</a:t>
            </a: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4572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 Should we encourage </a:t>
            </a:r>
            <a:r>
              <a:rPr lang="en-GB" sz="1800" b="1" dirty="0">
                <a:solidFill>
                  <a:srgbClr val="000000"/>
                </a:solidFill>
                <a:latin typeface="Arial" panose="020B0604020202020204" pitchFamily="34" charset="0"/>
              </a:rPr>
              <a:t>international collaboration</a:t>
            </a: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Or is there too much dependence on non-African institutions?</a:t>
            </a: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6EA1-6740-2DB8-0C2F-EE465FB0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4D9C7ED-1291-23AE-00B9-7C4A3DD4B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736402"/>
              </p:ext>
            </p:extLst>
          </p:nvPr>
        </p:nvGraphicFramePr>
        <p:xfrm>
          <a:off x="7884161" y="1564832"/>
          <a:ext cx="3942080" cy="4038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5306AD8-66D4-A62E-EE7D-FF4FE070D394}"/>
              </a:ext>
            </a:extLst>
          </p:cNvPr>
          <p:cNvSpPr txBox="1"/>
          <p:nvPr/>
        </p:nvSpPr>
        <p:spPr>
          <a:xfrm>
            <a:off x="8402982" y="5740400"/>
            <a:ext cx="353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ML Research Trends in Africa.</a:t>
            </a:r>
            <a:endParaRPr lang="en-NG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0B3DEBE-63A7-DDCB-5D59-9349EA95A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02"/>
    </mc:Choice>
    <mc:Fallback xmlns="">
      <p:transition spd="slow" advTm="63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2B32-8152-1636-BC14-0C6FC780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ML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F973-CAE6-9636-38C2-D6617325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760472"/>
          </a:xfrm>
        </p:spPr>
        <p:txBody>
          <a:bodyPr>
            <a:normAutofit/>
          </a:bodyPr>
          <a:lstStyle/>
          <a:p>
            <a:pPr marL="228600"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Infrastructures improvement healthcare</a:t>
            </a:r>
          </a:p>
          <a:p>
            <a:pPr marL="228600"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Renewable energy</a:t>
            </a:r>
          </a:p>
          <a:p>
            <a:pPr marL="228600"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Pollution Control</a:t>
            </a:r>
          </a:p>
          <a:p>
            <a:pPr marL="228600"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Climate prediction</a:t>
            </a:r>
          </a:p>
          <a:p>
            <a:pPr marL="228600"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Smart Agriculture</a:t>
            </a:r>
          </a:p>
          <a:p>
            <a:pPr marL="228600"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Natural Language Processing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6EA1-6740-2DB8-0C2F-EE465FB0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5CB35-74C3-7305-FE52-C5A9FB3B5959}"/>
              </a:ext>
            </a:extLst>
          </p:cNvPr>
          <p:cNvSpPr txBox="1"/>
          <p:nvPr/>
        </p:nvSpPr>
        <p:spPr>
          <a:xfrm>
            <a:off x="1279691" y="4856046"/>
            <a:ext cx="9954127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lvl="1" algn="ctr" defTabSz="914400" fontAlgn="base">
              <a:lnSpc>
                <a:spcPct val="90000"/>
              </a:lnSpc>
              <a:spcAft>
                <a:spcPts val="1200"/>
              </a:spcAft>
              <a:buClr>
                <a:schemeClr val="accent1"/>
              </a:buClr>
              <a:buSzPct val="80000"/>
            </a:pPr>
            <a:r>
              <a:rPr lang="en-GB" b="1" u="sng" dirty="0">
                <a:solidFill>
                  <a:srgbClr val="000000"/>
                </a:solidFill>
                <a:latin typeface="Arial" panose="020B0604020202020204" pitchFamily="34" charset="0"/>
              </a:rPr>
              <a:t>Quantum-Based Machine Learning </a:t>
            </a:r>
          </a:p>
          <a:p>
            <a:pPr marL="228600" lvl="1" indent="-182880" defTabSz="914400" fontAlgn="base">
              <a:lnSpc>
                <a:spcPct val="90000"/>
              </a:lnSpc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Quantum-based algorithms that are used to implement machine learning</a:t>
            </a:r>
          </a:p>
          <a:p>
            <a:br>
              <a:rPr lang="en-GB" dirty="0"/>
            </a:br>
            <a:endParaRPr lang="en-US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3FF9451-8224-10E2-8BC6-AA6B6F050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01679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636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09"/>
    </mc:Choice>
    <mc:Fallback xmlns="">
      <p:transition spd="slow" advTm="136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2B32-8152-1636-BC14-0C6FC780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F973-CAE6-9636-38C2-D6617325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760472"/>
          </a:xfrm>
        </p:spPr>
        <p:txBody>
          <a:bodyPr>
            <a:normAutofit/>
          </a:bodyPr>
          <a:lstStyle/>
          <a:p>
            <a:pPr marL="228600"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Authors did a bibliometric analysis on 2761 ML-related documents obtained from Science Citation Index EXPANDED. 89% of them were articles that had been cited over 482 times. </a:t>
            </a:r>
          </a:p>
          <a:p>
            <a:pPr marL="228600"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Exponential increase in ML research in Africa</a:t>
            </a:r>
          </a:p>
          <a:p>
            <a:pPr marL="228600"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International collaboration associated with slightly higher impact (citations)</a:t>
            </a:r>
          </a:p>
          <a:p>
            <a:pPr marL="228600" lvl="1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The authors used only the 2761 ML documents 3 of which were French-speaking to make a general conclusion on the growth over time.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6EA1-6740-2DB8-0C2F-EE465FB0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14</a:t>
            </a:fld>
            <a:endParaRPr lang="en-US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09B8677A-AEB8-2EE6-8242-60B62BCFC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9811673" y="4531553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331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14"/>
    </mc:Choice>
    <mc:Fallback xmlns="">
      <p:transition spd="slow" advTm="48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2B32-8152-1636-BC14-0C6FC780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F973-CAE6-9636-38C2-D6617325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760472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[1]  ‘Machine Learning Research Trends in Africa: A 30 Years Overview with Bibliometric Analysis Review - ICT in Africa Seminar -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Perusall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’. Accessed: Feb. 13, 2024. [Online]. Available: </a:t>
            </a:r>
            <a:r>
              <a:rPr lang="en-GB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https://app.perusall.com/courses/ict-in-africa-seminar/machine-learning-research-trends-in-africa-a-30-years-overview-with-bibliometric-analysis-review?assignmentId=8sgizrx3JYQH82K6J&amp;part=1</a:t>
            </a:r>
            <a:endParaRPr lang="en-GB" sz="1600" b="0" dirty="0">
              <a:effectLst/>
            </a:endParaRPr>
          </a:p>
          <a:p>
            <a:pPr marL="45720" indent="0">
              <a:buNone/>
            </a:pPr>
            <a:br>
              <a:rPr lang="en-GB" sz="1600" dirty="0"/>
            </a:b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6EA1-6740-2DB8-0C2F-EE465FB0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7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2B32-8152-1636-BC14-0C6FC780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474" y="1331494"/>
            <a:ext cx="6609347" cy="3609474"/>
          </a:xfrm>
        </p:spPr>
        <p:txBody>
          <a:bodyPr>
            <a:normAutofit/>
          </a:bodyPr>
          <a:lstStyle/>
          <a:p>
            <a:r>
              <a:rPr lang="en-US" sz="7200" b="1" dirty="0"/>
              <a:t>Ask Any Question???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6EA1-6740-2DB8-0C2F-EE465FB0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1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FC19-354B-E69C-EAF6-68F21FC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73C4-AA89-19BB-0B3E-E6537DF9B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 research in African Countries has grown exponentially over the past 30 year.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presentation include:</a:t>
            </a:r>
          </a:p>
          <a:p>
            <a:pPr lvl="2"/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 and methods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 and Discussion</a:t>
            </a:r>
          </a:p>
          <a:p>
            <a:pPr marL="274320" lvl="1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paper 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informs you on the growth of ML research in the African continent.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4458B-D94D-049F-2E37-59E8B5C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7E7843D-FF13-4365-9478-9625B70A2705}" type="slidenum">
              <a:rPr lang="en-US" smtClean="0"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FE08F48-6FAF-82B5-CBF5-34DE4CC19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6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57"/>
    </mc:Choice>
    <mc:Fallback>
      <p:transition spd="slow" advTm="31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E8D9-0C17-6D12-5F71-581142C3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Authors’ 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D174B3-4E9C-C429-3CBF-1A9D58FB6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259179"/>
          </a:xfrm>
        </p:spPr>
        <p:txBody>
          <a:bodyPr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Absalom El-Shamir </a:t>
            </a:r>
            <a:r>
              <a:rPr lang="en-GB" sz="20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Ezugwu</a:t>
            </a:r>
            <a:endParaRPr lang="en-GB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Ph.D. in Computer Science</a:t>
            </a:r>
            <a:endParaRPr lang="en-GB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 Science Professor at North West University</a:t>
            </a:r>
            <a:endParaRPr lang="en-GB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ultiple publications on ML, DL, IOT, and AI papers.</a:t>
            </a: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9D5797-4BAB-6A2B-63EF-189170308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1148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Olaide</a:t>
            </a: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Oyelade</a:t>
            </a:r>
            <a:endParaRPr lang="en-GB" sz="20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Degree in MSC Computer Science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fellow at Queen’s University Belfast.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publications on ML, ML Optimization and AI papers.</a:t>
            </a:r>
            <a:br>
              <a:rPr lang="en-GB" sz="2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EB72D-C352-6823-F252-0ABA9472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7E7843D-FF13-4365-9478-9625B70A2705}" type="slidenum">
              <a:rPr lang="en-US" smtClean="0"/>
              <a:t>3</a:t>
            </a:fld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AA59624-48D7-05A2-6EBC-A84571C2DF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0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8"/>
    </mc:Choice>
    <mc:Fallback>
      <p:transition spd="slow" advTm="9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E8D9-0C17-6D12-5F71-581142C3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Authors’ Background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EB72D-C352-6823-F252-0ABA9472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7E7843D-FF13-4365-9478-9625B70A2705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7B3999D-1C59-A11C-6CD9-8E19D443DB43}"/>
              </a:ext>
            </a:extLst>
          </p:cNvPr>
          <p:cNvSpPr txBox="1">
            <a:spLocks/>
          </p:cNvSpPr>
          <p:nvPr/>
        </p:nvSpPr>
        <p:spPr>
          <a:xfrm>
            <a:off x="1261872" y="1828801"/>
            <a:ext cx="4480560" cy="4388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Ovre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Jeffrey 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Agushaka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Holds a degree in Computer Science</a:t>
            </a:r>
            <a:endParaRPr lang="en-GB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Teaching and Research Fellow at Federal  University of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Lafi</a:t>
            </a:r>
            <a:endParaRPr lang="en-GB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ultiple publications on ML, ML Optimization and Computer intelligence papers.</a:t>
            </a:r>
            <a:endParaRPr lang="en-GB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br>
              <a:rPr lang="en-GB" dirty="0"/>
            </a:b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34E235F-AB2B-3C76-12CD-65823CA88635}"/>
              </a:ext>
            </a:extLst>
          </p:cNvPr>
          <p:cNvSpPr txBox="1">
            <a:spLocks/>
          </p:cNvSpPr>
          <p:nvPr/>
        </p:nvSpPr>
        <p:spPr>
          <a:xfrm>
            <a:off x="5742432" y="1828801"/>
            <a:ext cx="4480560" cy="4343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Abiodun M Ikotun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Holds a PHD in Computer Science</a:t>
            </a:r>
            <a:endParaRPr lang="en-GB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Professor at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Yaba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college of Technology </a:t>
            </a:r>
            <a:endParaRPr lang="en-GB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ultiple publications on ML, ML Optimization and AI papers.</a:t>
            </a:r>
            <a:endParaRPr lang="en-GB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b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37FE2A2-42B2-998D-D6D0-4C89E2C5F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28"/>
    </mc:Choice>
    <mc:Fallback>
      <p:transition spd="slow" advTm="20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E8D9-0C17-6D12-5F71-581142C3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Authors’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3BC9D-1B02-F63E-951E-41FA48CA6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7978381" cy="4351337"/>
          </a:xfrm>
        </p:spPr>
        <p:txBody>
          <a:bodyPr/>
          <a:lstStyle/>
          <a:p>
            <a:pPr mar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Yuh‑Shan Ho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Biomedical informatic Professor at Asia University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has published papers on Bibliometric analysis in various fields of research</a:t>
            </a:r>
            <a:endParaRPr lang="en-GB" b="0" dirty="0">
              <a:effectLst/>
            </a:endParaRPr>
          </a:p>
          <a:p>
            <a:pPr marL="0" indent="0">
              <a:buNone/>
            </a:pPr>
            <a:br>
              <a:rPr lang="en-GB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EB72D-C352-6823-F252-0ABA9472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E6169-5321-D3C5-6104-6EAD053A0529}"/>
              </a:ext>
            </a:extLst>
          </p:cNvPr>
          <p:cNvSpPr txBox="1"/>
          <p:nvPr/>
        </p:nvSpPr>
        <p:spPr>
          <a:xfrm>
            <a:off x="1401831" y="4004468"/>
            <a:ext cx="632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Audience: </a:t>
            </a:r>
            <a:r>
              <a:rPr lang="en-US" b="1" dirty="0"/>
              <a:t>Researchers and Innovators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DA7C7FD-F420-8A69-E88B-7E9163327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6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64"/>
    </mc:Choice>
    <mc:Fallback>
      <p:transition spd="slow" advTm="15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9793-093C-61E6-CCB7-B1206000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02A9-13AD-1065-D2EA-E40995CFF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Bibliometric analysis??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Compilation of ML research documentation from the internet.</a:t>
            </a:r>
          </a:p>
          <a:p>
            <a:pPr marL="45720" indent="0" fontAlgn="base">
              <a:spcBef>
                <a:spcPts val="0"/>
              </a:spcBef>
              <a:spcAft>
                <a:spcPts val="1200"/>
              </a:spcAft>
              <a:buNone/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Use of Science Citation Index EXPANDED to narrow the search.</a:t>
            </a: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Use of Excel to analyse the compiled documentation.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4EE40-1BCE-EE90-81CB-B3D0D643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17D005E-1FB5-59D0-9B34-003DC912EA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13"/>
    </mc:Choice>
    <mc:Fallback xmlns="">
      <p:transition spd="slow" advTm="53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6632-DF88-4D1D-B2B6-FFE50D7F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Research trends in Africa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266178-65CA-0948-F78C-E7001BDAC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400" y="2228004"/>
            <a:ext cx="5743409" cy="2079302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ML research in Africa spiked from 2010 Egypt and South Africa (54%) had the highest number of the ML documentation.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41CA-79E1-6497-6D92-97F9CEF7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70EF74-AA37-B726-6BA4-C6CF053C4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00" y="1824987"/>
            <a:ext cx="4978404" cy="443907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E933A30-6F45-2667-36DB-A8F32E737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CE8AEE-DE18-E99E-50EE-666DE6DF0BEA}"/>
              </a:ext>
            </a:extLst>
          </p:cNvPr>
          <p:cNvSpPr txBox="1"/>
          <p:nvPr/>
        </p:nvSpPr>
        <p:spPr>
          <a:xfrm>
            <a:off x="457712" y="6223828"/>
            <a:ext cx="389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ML Research Trends in Africa.</a:t>
            </a:r>
            <a:endParaRPr lang="en-NG" dirty="0"/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03995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81"/>
    </mc:Choice>
    <mc:Fallback xmlns="">
      <p:transition spd="slow" advTm="36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6632-DF88-4D1D-B2B6-FFE50D7F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Research trends in Africa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266178-65CA-0948-F78C-E7001BDAC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400" y="2228003"/>
            <a:ext cx="5743409" cy="3633047"/>
          </a:xfrm>
        </p:spPr>
        <p:txBody>
          <a:bodyPr/>
          <a:lstStyle/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64% international collaborative research</a:t>
            </a:r>
          </a:p>
          <a:p>
            <a:pPr marL="45720" indent="0" fontAlgn="base">
              <a:spcBef>
                <a:spcPts val="0"/>
              </a:spcBef>
              <a:buNone/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27% intra collaborative research within Africa.</a:t>
            </a: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The highest numbers of international collaboration was with The 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41CA-79E1-6497-6D92-97F9CEF7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E63CB-67FF-513C-A722-98C7CEE10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0" y="1975004"/>
            <a:ext cx="5121190" cy="413904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A56451-A005-E9AD-65C6-39B7E7B4B2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CAC20A-F2A5-60C4-1864-E4E1982ED1D3}"/>
              </a:ext>
            </a:extLst>
          </p:cNvPr>
          <p:cNvSpPr txBox="1"/>
          <p:nvPr/>
        </p:nvSpPr>
        <p:spPr>
          <a:xfrm flipH="1">
            <a:off x="561489" y="6273358"/>
            <a:ext cx="395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ML Research Trends in Africa.</a:t>
            </a:r>
            <a:endParaRPr lang="en-NG" dirty="0"/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69694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06"/>
    </mc:Choice>
    <mc:Fallback xmlns="">
      <p:transition spd="slow" advTm="8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6632-DF88-4D1D-B2B6-FFE50D7F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Research trends in Africa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266178-65CA-0948-F78C-E7001BDAC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400" y="2228003"/>
            <a:ext cx="5743409" cy="2007113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Highest number of the documentation were on classification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41CA-79E1-6497-6D92-97F9CEF7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E07B43-52A8-7247-C26E-50286EB0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2" y="1885526"/>
            <a:ext cx="4850553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8CE0E2-4FE1-62DC-AA02-DADD39DEA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B264C3-7278-332A-CCE5-BF65DBD780D2}"/>
              </a:ext>
            </a:extLst>
          </p:cNvPr>
          <p:cNvSpPr txBox="1"/>
          <p:nvPr/>
        </p:nvSpPr>
        <p:spPr>
          <a:xfrm>
            <a:off x="215900" y="6337300"/>
            <a:ext cx="385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ML Research Trends in Africa.</a:t>
            </a:r>
            <a:endParaRPr lang="en-NG" dirty="0"/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47129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65"/>
    </mc:Choice>
    <mc:Fallback xmlns="">
      <p:transition spd="slow" advTm="26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1370</TotalTime>
  <Words>648</Words>
  <Application>Microsoft Office PowerPoint</Application>
  <PresentationFormat>Widescreen</PresentationFormat>
  <Paragraphs>116</Paragraphs>
  <Slides>16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Times New Roman</vt:lpstr>
      <vt:lpstr>Basis</vt:lpstr>
      <vt:lpstr>Machine Learning Research Trends in Africa</vt:lpstr>
      <vt:lpstr>Introduction</vt:lpstr>
      <vt:lpstr>Authors’ Background</vt:lpstr>
      <vt:lpstr>Authors’ Background</vt:lpstr>
      <vt:lpstr>Authors’ Background</vt:lpstr>
      <vt:lpstr>Methodology</vt:lpstr>
      <vt:lpstr>Result: Research trends in Africa</vt:lpstr>
      <vt:lpstr>Result: Research trends in Africa</vt:lpstr>
      <vt:lpstr>Result: Research trends in Africa</vt:lpstr>
      <vt:lpstr>Limitations</vt:lpstr>
      <vt:lpstr>Limitations continued.</vt:lpstr>
      <vt:lpstr>Discussion</vt:lpstr>
      <vt:lpstr>Discussion: ML Applications</vt:lpstr>
      <vt:lpstr>Conclusion</vt:lpstr>
      <vt:lpstr>References</vt:lpstr>
      <vt:lpstr>Ask Any Question???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Research Trends in Africa</dc:title>
  <dc:creator>Maurine Gatimu</dc:creator>
  <cp:lastModifiedBy>John Gachihi Waithaka</cp:lastModifiedBy>
  <cp:revision>13</cp:revision>
  <dcterms:created xsi:type="dcterms:W3CDTF">2024-02-14T15:55:46Z</dcterms:created>
  <dcterms:modified xsi:type="dcterms:W3CDTF">2024-02-16T04:30:11Z</dcterms:modified>
</cp:coreProperties>
</file>